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3"/>
  </p:notesMasterIdLst>
  <p:sldIdLst>
    <p:sldId id="258" r:id="rId2"/>
    <p:sldId id="259" r:id="rId3"/>
    <p:sldId id="285" r:id="rId4"/>
    <p:sldId id="286" r:id="rId5"/>
    <p:sldId id="265" r:id="rId6"/>
    <p:sldId id="267" r:id="rId7"/>
    <p:sldId id="268" r:id="rId8"/>
    <p:sldId id="266" r:id="rId9"/>
    <p:sldId id="281" r:id="rId10"/>
    <p:sldId id="270" r:id="rId11"/>
    <p:sldId id="271" r:id="rId12"/>
    <p:sldId id="272" r:id="rId13"/>
    <p:sldId id="273" r:id="rId14"/>
    <p:sldId id="282" r:id="rId15"/>
    <p:sldId id="274" r:id="rId16"/>
    <p:sldId id="276" r:id="rId17"/>
    <p:sldId id="278" r:id="rId18"/>
    <p:sldId id="283" r:id="rId19"/>
    <p:sldId id="284" r:id="rId20"/>
    <p:sldId id="287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7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7A77A-79D1-46E9-9AE5-73BEFBF4FB1C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C1BD5-28D1-4EFC-9BE3-5439FA9CF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025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8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20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858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533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71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01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399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377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78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88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88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60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37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835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39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73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F47CB-3076-4026-8B18-63F39C6D1F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67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1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7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72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005234" y="4075114"/>
            <a:ext cx="4186767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229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/>
          <p:cNvSpPr/>
          <p:nvPr userDrawn="1"/>
        </p:nvSpPr>
        <p:spPr>
          <a:xfrm rot="5400000">
            <a:off x="60435" y="155690"/>
            <a:ext cx="739101" cy="859973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711759" y="502220"/>
            <a:ext cx="739101" cy="166915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6010268" y="676276"/>
            <a:ext cx="171450" cy="12192001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10966890" y="5584839"/>
            <a:ext cx="327501" cy="212270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/>
        </p:blipFill>
        <p:spPr>
          <a:xfrm>
            <a:off x="10439400" y="6523382"/>
            <a:ext cx="1538888" cy="3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0630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/>
          <p:cNvSpPr/>
          <p:nvPr userDrawn="1"/>
        </p:nvSpPr>
        <p:spPr>
          <a:xfrm rot="5400000">
            <a:off x="60435" y="155690"/>
            <a:ext cx="739101" cy="859973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711759" y="502220"/>
            <a:ext cx="739101" cy="166915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6010268" y="676276"/>
            <a:ext cx="171450" cy="12192001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10966890" y="5584839"/>
            <a:ext cx="327501" cy="212270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/>
        </p:blipFill>
        <p:spPr>
          <a:xfrm>
            <a:off x="10439400" y="6523382"/>
            <a:ext cx="1538888" cy="3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3890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38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7873272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63" y="1"/>
            <a:ext cx="3182988" cy="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62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454177" y="-19430"/>
            <a:ext cx="812329" cy="1066991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326571 w 661307"/>
              <a:gd name="connsiteY3" fmla="*/ 718457 h 726621"/>
              <a:gd name="connsiteX4" fmla="*/ 0 w 661307"/>
              <a:gd name="connsiteY4" fmla="*/ 726621 h 726621"/>
              <a:gd name="connsiteX5" fmla="*/ 0 w 661307"/>
              <a:gd name="connsiteY5" fmla="*/ 0 h 72662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5106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8406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0242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3167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/>
        </p:blipFill>
        <p:spPr>
          <a:xfrm>
            <a:off x="394816" y="195665"/>
            <a:ext cx="825512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95912" y="107902"/>
            <a:ext cx="150523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10236874" y="4902521"/>
            <a:ext cx="324399" cy="35858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6" name="矩形 5"/>
          <p:cNvSpPr/>
          <p:nvPr userDrawn="1"/>
        </p:nvSpPr>
        <p:spPr>
          <a:xfrm>
            <a:off x="8893022" y="6602968"/>
            <a:ext cx="3227333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西安交通大学数据与信息中心</a:t>
            </a: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4432463" y="2253652"/>
            <a:ext cx="171533" cy="9036459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  <p:extLst>
      <p:ext uri="{BB962C8B-B14F-4D97-AF65-F5344CB8AC3E}">
        <p14:creationId xmlns:p14="http://schemas.microsoft.com/office/powerpoint/2010/main" val="1500197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9351" y="0"/>
            <a:ext cx="12269409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1" y="-1"/>
            <a:ext cx="12114591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24" y="-79685"/>
            <a:ext cx="3610577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8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6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42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8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21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5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3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1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73" r:id="rId15"/>
    <p:sldLayoutId id="2147483674" r:id="rId16"/>
    <p:sldLayoutId id="2147483676" r:id="rId17"/>
    <p:sldLayoutId id="214748367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" Target="slide10.xml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1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40.png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9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image" Target="../media/image170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49292"/>
            <a:ext cx="1219200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prstClr val="white"/>
              </a:solidFill>
              <a:latin typeface="黑体"/>
              <a:ea typeface="黑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93024" y="5430610"/>
            <a:ext cx="3005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000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人工智能与机器人研究所</a:t>
            </a:r>
            <a:endParaRPr lang="zh-CN" altLang="zh-CN" sz="2000" b="1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44833" y="5868759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zh-CN" altLang="en-US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endParaRPr lang="zh-CN" altLang="en-US" dirty="0">
              <a:solidFill>
                <a:prstClr val="black"/>
              </a:solidFill>
              <a:latin typeface="黑体"/>
              <a:ea typeface="黑体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69671" y="2749292"/>
            <a:ext cx="8109992" cy="25853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 defTabSz="914400">
              <a:lnSpc>
                <a:spcPct val="120000"/>
              </a:lnSpc>
              <a:defRPr/>
            </a:pPr>
            <a:r>
              <a:rPr lang="en-US" altLang="zh-CN" sz="4500" b="1" kern="1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Recurrent neural network(RNN)</a:t>
            </a:r>
            <a:r>
              <a:rPr lang="zh-CN" altLang="en-US" sz="4500" b="1" kern="1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循环神经网络</a:t>
            </a:r>
            <a:endParaRPr lang="en-US" altLang="zh-CN" sz="4500" b="1" kern="1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27000" algn="ctr" defTabSz="914400">
              <a:lnSpc>
                <a:spcPct val="120000"/>
              </a:lnSpc>
              <a:defRPr/>
            </a:pPr>
            <a:endParaRPr lang="zh-CN" altLang="zh-CN" sz="4500" b="1" kern="1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2"/>
            <a:ext cx="12192000" cy="10191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44833" y="506127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姓名：杨涛</a:t>
            </a:r>
            <a:endParaRPr lang="zh-CN" altLang="en-US" dirty="0">
              <a:solidFill>
                <a:prstClr val="black"/>
              </a:solidFill>
              <a:latin typeface="黑体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71425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89290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前向过程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pic>
        <p:nvPicPr>
          <p:cNvPr id="5" name="图片 4" descr="图片包含 物体, 事情, 天空, 时钟&#10;&#10;已生成极高可信度的说明">
            <a:extLst>
              <a:ext uri="{FF2B5EF4-FFF2-40B4-BE49-F238E27FC236}">
                <a16:creationId xmlns:a16="http://schemas.microsoft.com/office/drawing/2014/main" id="{50A6FB78-032B-47F4-82CA-8F4EC0616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3" y="1470055"/>
            <a:ext cx="11606546" cy="43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357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89290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前向过程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B6C25B-E3D8-4E25-A43F-959AA09C9BD6}"/>
              </a:ext>
            </a:extLst>
          </p:cNvPr>
          <p:cNvSpPr txBox="1"/>
          <p:nvPr/>
        </p:nvSpPr>
        <p:spPr>
          <a:xfrm>
            <a:off x="185530" y="6150591"/>
            <a:ext cx="291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返回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时钟, 事情&#10;&#10;已生成极高可信度的说明">
            <a:extLst>
              <a:ext uri="{FF2B5EF4-FFF2-40B4-BE49-F238E27FC236}">
                <a16:creationId xmlns:a16="http://schemas.microsoft.com/office/drawing/2014/main" id="{4095A28F-3304-4273-A489-027D17254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788" y="965680"/>
            <a:ext cx="6432537" cy="23981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279564-4FDD-48F6-801C-AB1AA7797988}"/>
              </a:ext>
            </a:extLst>
          </p:cNvPr>
          <p:cNvSpPr txBox="1"/>
          <p:nvPr/>
        </p:nvSpPr>
        <p:spPr>
          <a:xfrm>
            <a:off x="-142022" y="3420621"/>
            <a:ext cx="491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轻易地将上一次的信息保存下来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5CB4E7-7470-4CEB-8D4A-10B9293B7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913" y="1442607"/>
            <a:ext cx="905258" cy="11064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A52D17-B964-4441-84AB-54455D469907}"/>
              </a:ext>
            </a:extLst>
          </p:cNvPr>
          <p:cNvSpPr txBox="1"/>
          <p:nvPr/>
        </p:nvSpPr>
        <p:spPr>
          <a:xfrm>
            <a:off x="5235977" y="3107126"/>
            <a:ext cx="4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通过门的方式筛选有用的需要的信息，并将部分信息选择性遗忘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2E35A3-F959-402B-92B6-23F83EA92F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35" y="1236410"/>
            <a:ext cx="3669684" cy="15916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7CD341-97DA-499A-A844-BFDE1219B7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96729"/>
            <a:ext cx="6176624" cy="19353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14A57DE-E5ED-467E-A608-41010D8E517F}"/>
              </a:ext>
            </a:extLst>
          </p:cNvPr>
          <p:cNvSpPr txBox="1"/>
          <p:nvPr/>
        </p:nvSpPr>
        <p:spPr>
          <a:xfrm>
            <a:off x="631716" y="5677395"/>
            <a:ext cx="491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遗忘门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DC0E040-14BB-491F-AA0F-765136B5A6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10" y="3621393"/>
            <a:ext cx="6509909" cy="201072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EA4D858-99A9-4F1B-810F-C1A8A056393A}"/>
              </a:ext>
            </a:extLst>
          </p:cNvPr>
          <p:cNvSpPr txBox="1"/>
          <p:nvPr/>
        </p:nvSpPr>
        <p:spPr>
          <a:xfrm>
            <a:off x="5939081" y="5631228"/>
            <a:ext cx="491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输入门</a:t>
            </a:r>
          </a:p>
        </p:txBody>
      </p:sp>
    </p:spTree>
    <p:extLst>
      <p:ext uri="{BB962C8B-B14F-4D97-AF65-F5344CB8AC3E}">
        <p14:creationId xmlns:p14="http://schemas.microsoft.com/office/powerpoint/2010/main" val="194013949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89290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前向过程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04899D-EF51-4ABC-8DFD-2A0F2F9074FE}"/>
              </a:ext>
            </a:extLst>
          </p:cNvPr>
          <p:cNvSpPr txBox="1"/>
          <p:nvPr/>
        </p:nvSpPr>
        <p:spPr>
          <a:xfrm>
            <a:off x="771453" y="2750980"/>
            <a:ext cx="491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输出门</a:t>
            </a:r>
          </a:p>
        </p:txBody>
      </p:sp>
      <p:pic>
        <p:nvPicPr>
          <p:cNvPr id="3" name="图片 2" descr="图片包含 物体, 事情, 时钟&#10;&#10;已生成极高可信度的说明">
            <a:extLst>
              <a:ext uri="{FF2B5EF4-FFF2-40B4-BE49-F238E27FC236}">
                <a16:creationId xmlns:a16="http://schemas.microsoft.com/office/drawing/2014/main" id="{4E9EF157-9C4F-4681-909F-90AA2DAEA3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163"/>
            <a:ext cx="5796719" cy="17904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3830BA2-76B9-40BA-A97E-9D85D4C218FB}"/>
              </a:ext>
            </a:extLst>
          </p:cNvPr>
          <p:cNvSpPr txBox="1"/>
          <p:nvPr/>
        </p:nvSpPr>
        <p:spPr>
          <a:xfrm>
            <a:off x="6456101" y="2572463"/>
            <a:ext cx="491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</a:t>
            </a:r>
          </a:p>
        </p:txBody>
      </p:sp>
      <p:pic>
        <p:nvPicPr>
          <p:cNvPr id="7" name="图片 6" descr="图片包含 物体, 事情&#10;&#10;已生成高可信度的说明">
            <a:extLst>
              <a:ext uri="{FF2B5EF4-FFF2-40B4-BE49-F238E27FC236}">
                <a16:creationId xmlns:a16="http://schemas.microsoft.com/office/drawing/2014/main" id="{498C208C-18A4-4CF8-B29F-6DA8CCE5F6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71" y="924163"/>
            <a:ext cx="5447324" cy="16825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79E003-E624-4D9E-A2B1-A1D4C1B27977}"/>
              </a:ext>
            </a:extLst>
          </p:cNvPr>
          <p:cNvSpPr txBox="1"/>
          <p:nvPr/>
        </p:nvSpPr>
        <p:spPr>
          <a:xfrm>
            <a:off x="185530" y="6150591"/>
            <a:ext cx="291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返回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图片包含 物体, 事情, 天空, 时钟&#10;&#10;已生成极高可信度的说明">
            <a:extLst>
              <a:ext uri="{FF2B5EF4-FFF2-40B4-BE49-F238E27FC236}">
                <a16:creationId xmlns:a16="http://schemas.microsoft.com/office/drawing/2014/main" id="{E918101B-7D88-4D79-981B-A0D0A2F9C8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3631096"/>
            <a:ext cx="5149520" cy="1934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3597A4-C25C-4C3D-B171-2984F3D22E57}"/>
                  </a:ext>
                </a:extLst>
              </p:cNvPr>
              <p:cNvSpPr txBox="1"/>
              <p:nvPr/>
            </p:nvSpPr>
            <p:spPr>
              <a:xfrm>
                <a:off x="5684068" y="3561577"/>
                <a:ext cx="5923129" cy="224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最后总结公式得到：</a:t>
                </a:r>
                <a:endParaRPr lang="en-US" altLang="zh-CN" b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𝑥𝑓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h𝑓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𝑥𝑜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h𝑜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h𝑐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tanh</m:t>
                      </m:r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3597A4-C25C-4C3D-B171-2984F3D2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068" y="3561577"/>
                <a:ext cx="5923129" cy="2245615"/>
              </a:xfrm>
              <a:prstGeom prst="rect">
                <a:avLst/>
              </a:prstGeom>
              <a:blipFill>
                <a:blip r:embed="rId8"/>
                <a:stretch>
                  <a:fillRect l="-823" t="-1355" b="-2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3623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89290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前向过程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pic>
        <p:nvPicPr>
          <p:cNvPr id="3" name="图片 2" descr="图片包含 物体, 事情&#10;&#10;已生成高可信度的说明">
            <a:extLst>
              <a:ext uri="{FF2B5EF4-FFF2-40B4-BE49-F238E27FC236}">
                <a16:creationId xmlns:a16="http://schemas.microsoft.com/office/drawing/2014/main" id="{0BA65552-6FD1-44C8-83E7-304A151DE6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1" y="3645152"/>
            <a:ext cx="3828687" cy="2505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AC6031-27B7-4FCB-9D30-A37725AA581D}"/>
                  </a:ext>
                </a:extLst>
              </p:cNvPr>
              <p:cNvSpPr txBox="1"/>
              <p:nvPr/>
            </p:nvSpPr>
            <p:spPr>
              <a:xfrm>
                <a:off x="3750364" y="3910870"/>
                <a:ext cx="5923129" cy="1974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𝑥𝑓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h𝑓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𝑐𝑓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𝑥𝑜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h𝑜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𝑐𝑜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h𝑐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tanh</m:t>
                      </m:r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AC6031-27B7-4FCB-9D30-A37725AA5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364" y="3910870"/>
                <a:ext cx="5923129" cy="1974002"/>
              </a:xfrm>
              <a:prstGeom prst="rect">
                <a:avLst/>
              </a:prstGeom>
              <a:blipFill>
                <a:blip r:embed="rId6"/>
                <a:stretch>
                  <a:fillRect b="-37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B41E640-5FB0-4B29-A07B-9E27492923F7}"/>
              </a:ext>
            </a:extLst>
          </p:cNvPr>
          <p:cNvSpPr txBox="1"/>
          <p:nvPr/>
        </p:nvSpPr>
        <p:spPr>
          <a:xfrm>
            <a:off x="185530" y="6150591"/>
            <a:ext cx="291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返回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1E92CC-E426-4436-85EC-35B21E4725A5}"/>
              </a:ext>
            </a:extLst>
          </p:cNvPr>
          <p:cNvSpPr/>
          <p:nvPr/>
        </p:nvSpPr>
        <p:spPr>
          <a:xfrm>
            <a:off x="583095" y="1092265"/>
            <a:ext cx="470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的几个变种</a:t>
            </a:r>
            <a:endParaRPr lang="zh-CN" altLang="en-US" dirty="0"/>
          </a:p>
        </p:txBody>
      </p:sp>
      <p:pic>
        <p:nvPicPr>
          <p:cNvPr id="6" name="图片 5" descr="图片包含 物体, 事情, 时钟&#10;&#10;已生成极高可信度的说明">
            <a:extLst>
              <a:ext uri="{FF2B5EF4-FFF2-40B4-BE49-F238E27FC236}">
                <a16:creationId xmlns:a16="http://schemas.microsoft.com/office/drawing/2014/main" id="{8DD4BEB5-1195-4CA8-ABEF-E8443F0D47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1" y="1568393"/>
            <a:ext cx="6160245" cy="19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57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89290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前向过程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41E640-5FB0-4B29-A07B-9E27492923F7}"/>
              </a:ext>
            </a:extLst>
          </p:cNvPr>
          <p:cNvSpPr txBox="1"/>
          <p:nvPr/>
        </p:nvSpPr>
        <p:spPr>
          <a:xfrm>
            <a:off x="185530" y="6150591"/>
            <a:ext cx="291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返回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1E92CC-E426-4436-85EC-35B21E4725A5}"/>
              </a:ext>
            </a:extLst>
          </p:cNvPr>
          <p:cNvSpPr/>
          <p:nvPr/>
        </p:nvSpPr>
        <p:spPr>
          <a:xfrm>
            <a:off x="583095" y="1092265"/>
            <a:ext cx="470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的几个变种</a:t>
            </a:r>
            <a:endParaRPr lang="zh-CN" altLang="en-US" dirty="0"/>
          </a:p>
        </p:txBody>
      </p:sp>
      <p:pic>
        <p:nvPicPr>
          <p:cNvPr id="7" name="图片 6" descr="图片包含 事情, 物体, 时钟&#10;&#10;已生成极高可信度的说明">
            <a:extLst>
              <a:ext uri="{FF2B5EF4-FFF2-40B4-BE49-F238E27FC236}">
                <a16:creationId xmlns:a16="http://schemas.microsoft.com/office/drawing/2014/main" id="{208D2DCC-9A29-43CC-80BC-28EA868468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5" y="1588182"/>
            <a:ext cx="6125509" cy="1891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0559B6-665F-479F-962C-D8334B7605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24" y="1698253"/>
            <a:ext cx="5412773" cy="1671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D9438C-649E-4774-8874-AAC006989B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3636092"/>
            <a:ext cx="6785113" cy="20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339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114471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BPTT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的反向过程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D8AD8C-A46A-4EE1-BF7B-7FF74B2D788B}"/>
              </a:ext>
            </a:extLst>
          </p:cNvPr>
          <p:cNvSpPr/>
          <p:nvPr/>
        </p:nvSpPr>
        <p:spPr>
          <a:xfrm>
            <a:off x="288335" y="1168791"/>
            <a:ext cx="493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前向过程展开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07C2E94-48ED-450F-B877-9165CA043C0F}"/>
                  </a:ext>
                </a:extLst>
              </p:cNvPr>
              <p:cNvSpPr/>
              <p:nvPr/>
            </p:nvSpPr>
            <p:spPr>
              <a:xfrm>
                <a:off x="288335" y="1538123"/>
                <a:ext cx="5892062" cy="9611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输入门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𝑥𝑖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h𝑖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𝑐𝑖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展开</a:t>
                </a: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𝑰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𝒊𝒍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𝑯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𝒉𝒍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𝜹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𝒍</m:t>
                          </m:r>
                        </m:sub>
                        <m:sup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07C2E94-48ED-450F-B877-9165CA043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5" y="1538123"/>
                <a:ext cx="5892062" cy="961161"/>
              </a:xfrm>
              <a:prstGeom prst="rect">
                <a:avLst/>
              </a:prstGeom>
              <a:blipFill>
                <a:blip r:embed="rId4"/>
                <a:stretch>
                  <a:fillRect l="-827" t="-15190" b="-40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B4BA0FC-2A7D-4A5E-B7AD-02C42C470CC0}"/>
                  </a:ext>
                </a:extLst>
              </p:cNvPr>
              <p:cNvSpPr/>
              <p:nvPr/>
            </p:nvSpPr>
            <p:spPr>
              <a:xfrm>
                <a:off x="288335" y="2569451"/>
                <a:ext cx="6064161" cy="1012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遗忘门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展开</a:t>
                </a: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𝑰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𝑯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𝜹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  <m:sup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B4BA0FC-2A7D-4A5E-B7AD-02C42C470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5" y="2569451"/>
                <a:ext cx="6064161" cy="1012137"/>
              </a:xfrm>
              <a:prstGeom prst="rect">
                <a:avLst/>
              </a:prstGeom>
              <a:blipFill>
                <a:blip r:embed="rId5"/>
                <a:stretch>
                  <a:fillRect l="-804" t="-11976" b="-35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片包含 文字, 地图&#10;&#10;已生成极高可信度的说明">
            <a:extLst>
              <a:ext uri="{FF2B5EF4-FFF2-40B4-BE49-F238E27FC236}">
                <a16:creationId xmlns:a16="http://schemas.microsoft.com/office/drawing/2014/main" id="{685FA51E-8E02-4929-ACD0-60942923A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48" y="1168791"/>
            <a:ext cx="5266998" cy="4883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143E0DC-B82E-4212-92EA-9BBEF256DEDB}"/>
                  </a:ext>
                </a:extLst>
              </p:cNvPr>
              <p:cNvSpPr/>
              <p:nvPr/>
            </p:nvSpPr>
            <p:spPr>
              <a:xfrm>
                <a:off x="243885" y="3544012"/>
                <a:ext cx="6173165" cy="947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输出门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𝑥𝑜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h𝑜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𝑐𝑜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展开</a:t>
                </a: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𝑰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𝑯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𝒐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𝜹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sub>
                        <m:sup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143E0DC-B82E-4212-92EA-9BBEF256D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85" y="3544012"/>
                <a:ext cx="6173165" cy="947952"/>
              </a:xfrm>
              <a:prstGeom prst="rect">
                <a:avLst/>
              </a:prstGeom>
              <a:blipFill>
                <a:blip r:embed="rId7"/>
                <a:stretch>
                  <a:fillRect l="-790" t="-15385" b="-4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345B6E2-711C-4020-9352-866C2241E9A2}"/>
                  </a:ext>
                </a:extLst>
              </p:cNvPr>
              <p:cNvSpPr/>
              <p:nvPr/>
            </p:nvSpPr>
            <p:spPr>
              <a:xfrm>
                <a:off x="243885" y="4536551"/>
                <a:ext cx="5400133" cy="971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状态转移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func>
                      <m:func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h𝑐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展开</a:t>
                </a: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𝑰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𝒊𝒄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</m:e>
                    </m:nary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𝒉𝒄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1" i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𝒈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345B6E2-711C-4020-9352-866C2241E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85" y="4536551"/>
                <a:ext cx="5400133" cy="971613"/>
              </a:xfrm>
              <a:prstGeom prst="rect">
                <a:avLst/>
              </a:prstGeom>
              <a:blipFill>
                <a:blip r:embed="rId8"/>
                <a:stretch>
                  <a:fillRect l="-903" t="-15000" b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4286EA3-096D-4DE3-8DA3-82BE2772EFEC}"/>
                  </a:ext>
                </a:extLst>
              </p:cNvPr>
              <p:cNvSpPr/>
              <p:nvPr/>
            </p:nvSpPr>
            <p:spPr>
              <a:xfrm>
                <a:off x="288335" y="5729291"/>
                <a:ext cx="2317109" cy="670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tanh</m:t>
                    </m:r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展开</a:t>
                </a: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4286EA3-096D-4DE3-8DA3-82BE2772EF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5" y="5729291"/>
                <a:ext cx="2317109" cy="670953"/>
              </a:xfrm>
              <a:prstGeom prst="rect">
                <a:avLst/>
              </a:prstGeom>
              <a:blipFill>
                <a:blip r:embed="rId9"/>
                <a:stretch>
                  <a:fillRect l="-2105" t="-5455" r="-263" b="-1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7561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46004" y="346424"/>
            <a:ext cx="114471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BPTT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的反向过程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7CF836-3B97-418B-A18D-9C867C15A357}"/>
              </a:ext>
            </a:extLst>
          </p:cNvPr>
          <p:cNvSpPr/>
          <p:nvPr/>
        </p:nvSpPr>
        <p:spPr>
          <a:xfrm>
            <a:off x="288335" y="1168791"/>
            <a:ext cx="5769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BPTT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的反向过程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A9C57E-827E-4EB5-A21C-B0E28A6D2892}"/>
                  </a:ext>
                </a:extLst>
              </p:cNvPr>
              <p:cNvSpPr txBox="1"/>
              <p:nvPr/>
            </p:nvSpPr>
            <p:spPr>
              <a:xfrm>
                <a:off x="580571" y="1653757"/>
                <a:ext cx="1330771" cy="574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𝐡</m:t>
                          </m:r>
                        </m:sub>
                        <m:sup>
                          <m:r>
                            <a:rPr lang="en-US" altLang="zh-CN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bSup>
                      <m:r>
                        <a:rPr lang="en-US" altLang="zh-CN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zh-CN" alt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A9C57E-827E-4EB5-A21C-B0E28A6D2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" y="1653757"/>
                <a:ext cx="1330771" cy="574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48C2CA-CA32-4481-8D5A-EF5CCDC67F8E}"/>
                  </a:ext>
                </a:extLst>
              </p:cNvPr>
              <p:cNvSpPr txBox="1"/>
              <p:nvPr/>
            </p:nvSpPr>
            <p:spPr>
              <a:xfrm>
                <a:off x="3062531" y="1653757"/>
                <a:ext cx="1163716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𝐂</m:t>
                          </m:r>
                        </m:sub>
                        <m:sup>
                          <m:r>
                            <a:rPr lang="en-US" altLang="zh-CN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bSup>
                      <m:r>
                        <a:rPr lang="en-US" altLang="zh-CN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zh-CN" alt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48C2CA-CA32-4481-8D5A-EF5CCDC6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31" y="1653757"/>
                <a:ext cx="1163716" cy="5741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901DFB8-3EA5-4334-9AB9-D14FB128E3B0}"/>
              </a:ext>
            </a:extLst>
          </p:cNvPr>
          <p:cNvSpPr txBox="1"/>
          <p:nvPr/>
        </p:nvSpPr>
        <p:spPr>
          <a:xfrm>
            <a:off x="6032045" y="2502233"/>
            <a:ext cx="18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求导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9A005D-5508-4136-9A49-DE8DB1A4EF76}"/>
                  </a:ext>
                </a:extLst>
              </p:cNvPr>
              <p:cNvSpPr/>
              <p:nvPr/>
            </p:nvSpPr>
            <p:spPr>
              <a:xfrm>
                <a:off x="5890850" y="2373467"/>
                <a:ext cx="6096000" cy="3971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𝜹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sup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𝒈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𝐂</m:t>
                        </m:r>
                      </m:sub>
                      <m:sup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9A005D-5508-4136-9A49-DE8DB1A4E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850" y="2373467"/>
                <a:ext cx="6096000" cy="397160"/>
              </a:xfrm>
              <a:prstGeom prst="rect">
                <a:avLst/>
              </a:prstGeom>
              <a:blipFill>
                <a:blip r:embed="rId6"/>
                <a:stretch>
                  <a:fillRect t="-106154" b="-17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546A0A-06B0-4E49-B001-CC66BCBBCEBA}"/>
                  </a:ext>
                </a:extLst>
              </p:cNvPr>
              <p:cNvSpPr/>
              <p:nvPr/>
            </p:nvSpPr>
            <p:spPr>
              <a:xfrm>
                <a:off x="-38072" y="2373467"/>
                <a:ext cx="6096000" cy="6841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𝑰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𝒊𝒍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𝑯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𝒉𝒍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𝒄𝒍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𝜹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𝒍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p>
                      </m:sSubSup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546A0A-06B0-4E49-B001-CC66BCBBC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072" y="2373467"/>
                <a:ext cx="6096000" cy="684162"/>
              </a:xfrm>
              <a:prstGeom prst="rect">
                <a:avLst/>
              </a:prstGeom>
              <a:blipFill>
                <a:blip r:embed="rId7"/>
                <a:stretch>
                  <a:fillRect t="-61062" b="-56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4D0054-8128-4E81-9CC3-C7FD9D150C8C}"/>
                  </a:ext>
                </a:extLst>
              </p:cNvPr>
              <p:cNvSpPr txBox="1"/>
              <p:nvPr/>
            </p:nvSpPr>
            <p:spPr>
              <a:xfrm>
                <a:off x="5293341" y="5175644"/>
                <a:ext cx="4500336" cy="531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𝐡</m:t>
                        </m:r>
                      </m:sub>
                      <m:sup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</m:den>
                    </m:f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𝑰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𝒊𝒍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𝑯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𝒉𝒍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4D0054-8128-4E81-9CC3-C7FD9D150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341" y="5175644"/>
                <a:ext cx="4500336" cy="531749"/>
              </a:xfrm>
              <a:prstGeom prst="rect">
                <a:avLst/>
              </a:prstGeom>
              <a:blipFill>
                <a:blip r:embed="rId8"/>
                <a:stretch>
                  <a:fillRect t="-70115" b="-1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C91E137E-3CBD-4939-9110-D9FDA7F61972}"/>
              </a:ext>
            </a:extLst>
          </p:cNvPr>
          <p:cNvSpPr txBox="1"/>
          <p:nvPr/>
        </p:nvSpPr>
        <p:spPr>
          <a:xfrm>
            <a:off x="6057928" y="3862923"/>
            <a:ext cx="18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求导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6992E6-3F15-48F6-8F07-BC4A842D6356}"/>
              </a:ext>
            </a:extLst>
          </p:cNvPr>
          <p:cNvSpPr txBox="1"/>
          <p:nvPr/>
        </p:nvSpPr>
        <p:spPr>
          <a:xfrm>
            <a:off x="6057927" y="3139457"/>
            <a:ext cx="18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求导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8DC26E8-CCB8-451C-B8A6-717800836254}"/>
                  </a:ext>
                </a:extLst>
              </p:cNvPr>
              <p:cNvSpPr/>
              <p:nvPr/>
            </p:nvSpPr>
            <p:spPr>
              <a:xfrm>
                <a:off x="57150" y="3030888"/>
                <a:ext cx="6096000" cy="7128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𝑰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𝑯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𝜹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p>
                      </m:sSubSup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8DC26E8-CCB8-451C-B8A6-717800836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3030888"/>
                <a:ext cx="6096000" cy="712887"/>
              </a:xfrm>
              <a:prstGeom prst="rect">
                <a:avLst/>
              </a:prstGeom>
              <a:blipFill>
                <a:blip r:embed="rId9"/>
                <a:stretch>
                  <a:fillRect t="-58974" b="-5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961BA81-0B4A-43AB-8C51-6202B10D3B94}"/>
                  </a:ext>
                </a:extLst>
              </p:cNvPr>
              <p:cNvSpPr/>
              <p:nvPr/>
            </p:nvSpPr>
            <p:spPr>
              <a:xfrm>
                <a:off x="5890850" y="3064089"/>
                <a:ext cx="6096000" cy="4147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𝜹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𝐂</m:t>
                        </m:r>
                      </m:sub>
                      <m:sup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961BA81-0B4A-43AB-8C51-6202B10D3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850" y="3064089"/>
                <a:ext cx="6096000" cy="414729"/>
              </a:xfrm>
              <a:prstGeom prst="rect">
                <a:avLst/>
              </a:prstGeom>
              <a:blipFill>
                <a:blip r:embed="rId10"/>
                <a:stretch>
                  <a:fillRect t="-101471" b="-16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4B0AA36-B0AF-40A5-9876-0E21217D5FF7}"/>
                  </a:ext>
                </a:extLst>
              </p:cNvPr>
              <p:cNvSpPr/>
              <p:nvPr/>
            </p:nvSpPr>
            <p:spPr>
              <a:xfrm>
                <a:off x="288335" y="3750235"/>
                <a:ext cx="6096000" cy="6709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𝑰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𝑯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p>
                            </m:sSub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𝒐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𝜹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p>
                      </m:sSubSup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4B0AA36-B0AF-40A5-9876-0E21217D5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5" y="3750235"/>
                <a:ext cx="6096000" cy="670953"/>
              </a:xfrm>
              <a:prstGeom prst="rect">
                <a:avLst/>
              </a:prstGeom>
              <a:blipFill>
                <a:blip r:embed="rId11"/>
                <a:stretch>
                  <a:fillRect t="-62727" b="-6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61B197-B3CD-4003-91AD-4A0660F3EB8F}"/>
                  </a:ext>
                </a:extLst>
              </p:cNvPr>
              <p:cNvSpPr/>
              <p:nvPr/>
            </p:nvSpPr>
            <p:spPr>
              <a:xfrm>
                <a:off x="1207936" y="5256853"/>
                <a:ext cx="1605119" cy="38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p>
                      </m:sSubSup>
                      <m:r>
                        <a:rPr lang="en-US" altLang="zh-CN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𝒉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p>
                      </m:sSubSup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61B197-B3CD-4003-91AD-4A0660F3E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936" y="5256853"/>
                <a:ext cx="1605119" cy="382541"/>
              </a:xfrm>
              <a:prstGeom prst="rect">
                <a:avLst/>
              </a:prstGeom>
              <a:blipFill>
                <a:blip r:embed="rId12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DA039FF-2157-413B-9FA5-D0DC4BCB7EE4}"/>
                  </a:ext>
                </a:extLst>
              </p:cNvPr>
              <p:cNvSpPr/>
              <p:nvPr/>
            </p:nvSpPr>
            <p:spPr>
              <a:xfrm>
                <a:off x="5890850" y="3772280"/>
                <a:ext cx="6096000" cy="3956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𝜹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</m:t>
                        </m:r>
                      </m:sup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  <m:sup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DA039FF-2157-413B-9FA5-D0DC4BCB7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850" y="3772280"/>
                <a:ext cx="6096000" cy="395621"/>
              </a:xfrm>
              <a:prstGeom prst="rect">
                <a:avLst/>
              </a:prstGeom>
              <a:blipFill>
                <a:blip r:embed="rId13"/>
                <a:stretch>
                  <a:fillRect t="-106154" b="-17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BAF3F928-8929-4BF4-A0F5-4051586B6329}"/>
              </a:ext>
            </a:extLst>
          </p:cNvPr>
          <p:cNvSpPr txBox="1"/>
          <p:nvPr/>
        </p:nvSpPr>
        <p:spPr>
          <a:xfrm>
            <a:off x="3810649" y="5256853"/>
            <a:ext cx="18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求导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A9578E7-2122-453F-B813-14ADD84DC219}"/>
                  </a:ext>
                </a:extLst>
              </p:cNvPr>
              <p:cNvSpPr/>
              <p:nvPr/>
            </p:nvSpPr>
            <p:spPr>
              <a:xfrm>
                <a:off x="0" y="6179135"/>
                <a:ext cx="243534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𝒈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A9578E7-2122-453F-B813-14ADD84DC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9135"/>
                <a:ext cx="2435347" cy="375552"/>
              </a:xfrm>
              <a:prstGeom prst="rect">
                <a:avLst/>
              </a:prstGeom>
              <a:blipFill>
                <a:blip r:embed="rId14"/>
                <a:stretch>
                  <a:fillRect r="-50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2EE740B-9357-4E5F-B520-82C6C2D672DF}"/>
              </a:ext>
            </a:extLst>
          </p:cNvPr>
          <p:cNvSpPr txBox="1"/>
          <p:nvPr/>
        </p:nvSpPr>
        <p:spPr>
          <a:xfrm>
            <a:off x="2898985" y="6225223"/>
            <a:ext cx="18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求导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713908F-79C1-4815-B83C-4E50D7807289}"/>
                  </a:ext>
                </a:extLst>
              </p:cNvPr>
              <p:cNvSpPr/>
              <p:nvPr/>
            </p:nvSpPr>
            <p:spPr>
              <a:xfrm>
                <a:off x="4352953" y="6003211"/>
                <a:ext cx="6783652" cy="531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𝐂</m:t>
                        </m:r>
                      </m:sub>
                      <m:sup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</m:den>
                    </m:f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𝒐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r>
                      <a:rPr lang="zh-CN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‘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𝐡</m:t>
                        </m:r>
                      </m:sub>
                      <m:sup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𝐂</m:t>
                        </m:r>
                      </m:sub>
                      <m:sup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a:rPr lang="en-US" altLang="zh-C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𝐥</m:t>
                        </m:r>
                      </m:sub>
                    </m:sSub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𝜹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𝜹</m:t>
                        </m:r>
                      </m:e>
                      <m:sub>
                        <m:r>
                          <a:rPr lang="zh-CN" alt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∅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𝐜𝐰</m:t>
                            </m:r>
                          </m:sub>
                        </m:sSub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713908F-79C1-4815-B83C-4E50D7807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953" y="6003211"/>
                <a:ext cx="6783652" cy="5317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2381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111732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论文分享与应用介绍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5CE58F-0757-48B7-85EC-5A6640605A21}"/>
              </a:ext>
            </a:extLst>
          </p:cNvPr>
          <p:cNvSpPr/>
          <p:nvPr/>
        </p:nvSpPr>
        <p:spPr>
          <a:xfrm>
            <a:off x="288335" y="1168791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DFDB65-ECA2-48E8-8DB1-CF822144B3A2}"/>
              </a:ext>
            </a:extLst>
          </p:cNvPr>
          <p:cNvSpPr/>
          <p:nvPr/>
        </p:nvSpPr>
        <p:spPr>
          <a:xfrm>
            <a:off x="288335" y="1538123"/>
            <a:ext cx="292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TO EXECUTE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54DA42-8651-4A44-9A40-09200D9C9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71" y="3366923"/>
            <a:ext cx="2355327" cy="10901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AE6C77-E7D9-41A7-AB45-FB1B65428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71" y="4733306"/>
            <a:ext cx="2273257" cy="11668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7CD5F9-1F35-40A6-A627-24BFD767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287" y="1538123"/>
            <a:ext cx="6638925" cy="182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5B54F1-F53B-4227-8634-DADF390DD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3662" y="3612073"/>
            <a:ext cx="4358960" cy="2225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BB9B08-EA69-4FBF-A213-BAB9DCB8DC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526" y="3736255"/>
            <a:ext cx="4510774" cy="24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500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111732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论文分享与应用介绍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76803A0-FE3D-4BF7-9C45-53EB325458CC}"/>
              </a:ext>
            </a:extLst>
          </p:cNvPr>
          <p:cNvSpPr/>
          <p:nvPr/>
        </p:nvSpPr>
        <p:spPr>
          <a:xfrm>
            <a:off x="410817" y="14485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Visin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F, Kastner K, Cho K, et al.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ReNet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: A Recurrent Neural Network Based Alternative to Convolutional Networks[J].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arXiv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preprint arXiv:1505.00393, 2015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2272DB-B9B8-4B53-BF8D-30E36DAC92D2}"/>
              </a:ext>
            </a:extLst>
          </p:cNvPr>
          <p:cNvSpPr/>
          <p:nvPr/>
        </p:nvSpPr>
        <p:spPr>
          <a:xfrm>
            <a:off x="410817" y="25315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Zaremba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W,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Sutskever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I. Learning to execute[J].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arXiv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preprint arXiv:1410.4615, 2014.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96C63B-DDD2-4925-A161-1AD40A9C59D0}"/>
              </a:ext>
            </a:extLst>
          </p:cNvPr>
          <p:cNvSpPr/>
          <p:nvPr/>
        </p:nvSpPr>
        <p:spPr>
          <a:xfrm>
            <a:off x="410817" y="34378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Liwicki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M, Graves A,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Bunke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H, et al. A novel approach to on-line handwriting recognition based on bidirectional long short-term memory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175F07-7C49-4B31-A921-D05FFD13EC22}"/>
              </a:ext>
            </a:extLst>
          </p:cNvPr>
          <p:cNvSpPr/>
          <p:nvPr/>
        </p:nvSpPr>
        <p:spPr>
          <a:xfrm>
            <a:off x="410817" y="45988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Sutskever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I,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Vinyals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O, Le Q V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V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. Sequence to sequence learning with neural networks[C]//Advances in neural information processing systems. 2014: 3104-3112.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C8A92B-B0E0-4B71-9AB1-A84ADB92F487}"/>
              </a:ext>
            </a:extLst>
          </p:cNvPr>
          <p:cNvSpPr/>
          <p:nvPr/>
        </p:nvSpPr>
        <p:spPr>
          <a:xfrm>
            <a:off x="6506817" y="12869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Shang L, Lu Z, Li H. Neural Responding Machine for Short-Text Conversation[J].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arXiv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preprint arXiv:1503.02364, 2015.</a:t>
            </a:r>
            <a:endParaRPr lang="zh-CN" altLang="en-US" i="1" dirty="0">
              <a:solidFill>
                <a:srgbClr val="262626"/>
              </a:solidFill>
              <a:latin typeface="Helvetica Neue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FCF1AB-7415-4DD7-BE2F-03D3D6C90F41}"/>
              </a:ext>
            </a:extLst>
          </p:cNvPr>
          <p:cNvSpPr/>
          <p:nvPr/>
        </p:nvSpPr>
        <p:spPr>
          <a:xfrm>
            <a:off x="6506817" y="24350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Vinyals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O, Kaiser L, Koo T, et al. Grammar as a foreign language[J].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arXiv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preprint arXiv:1412.7449, 2014.</a:t>
            </a:r>
            <a:endParaRPr lang="zh-CN" altLang="en-US" i="1" dirty="0">
              <a:solidFill>
                <a:srgbClr val="262626"/>
              </a:solidFill>
              <a:latin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D5EF3D-F9F3-4690-9F30-C360C5BE6E39}"/>
              </a:ext>
            </a:extLst>
          </p:cNvPr>
          <p:cNvSpPr/>
          <p:nvPr/>
        </p:nvSpPr>
        <p:spPr>
          <a:xfrm>
            <a:off x="6506817" y="33375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Palangi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H, Deng L, Shen Y, et al. Deep Sentence Embedding Using the Long Short Term Memory Network: Analysis and Application to Information Retrieval[J].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arXiv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preprint arXiv:1502.06922, 2015.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70382E-84A5-4FF8-B161-7F26BE2A17FC}"/>
              </a:ext>
            </a:extLst>
          </p:cNvPr>
          <p:cNvSpPr/>
          <p:nvPr/>
        </p:nvSpPr>
        <p:spPr>
          <a:xfrm>
            <a:off x="6506817" y="47176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Karpathy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A, Fei-Fei L. Deep visual-semantic alignments for generating image descriptions[J]. </a:t>
            </a:r>
            <a:r>
              <a:rPr lang="en-US" altLang="zh-CN" i="1" dirty="0" err="1">
                <a:solidFill>
                  <a:srgbClr val="262626"/>
                </a:solidFill>
                <a:latin typeface="Helvetica Neue"/>
              </a:rPr>
              <a:t>arXiv</a:t>
            </a:r>
            <a:r>
              <a:rPr lang="en-US" altLang="zh-CN" i="1" dirty="0">
                <a:solidFill>
                  <a:srgbClr val="262626"/>
                </a:solidFill>
                <a:latin typeface="Helvetica Neue"/>
              </a:rPr>
              <a:t> preprint arXiv:1412.2306, 2014.</a:t>
            </a:r>
          </a:p>
        </p:txBody>
      </p:sp>
    </p:spTree>
    <p:extLst>
      <p:ext uri="{BB962C8B-B14F-4D97-AF65-F5344CB8AC3E}">
        <p14:creationId xmlns:p14="http://schemas.microsoft.com/office/powerpoint/2010/main" val="267141681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9CE967-0AE5-4B24-A2CA-807E4927AD25}"/>
              </a:ext>
            </a:extLst>
          </p:cNvPr>
          <p:cNvSpPr txBox="1"/>
          <p:nvPr/>
        </p:nvSpPr>
        <p:spPr>
          <a:xfrm>
            <a:off x="2182484" y="2220334"/>
            <a:ext cx="75990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长短期记忆人工神经网络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</a:p>
          <a:p>
            <a:pPr algn="ctr" defTabSz="914400">
              <a:defRPr/>
            </a:pP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5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普及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讲解效果展示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0151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0800000">
            <a:off x="3116048" y="120448"/>
            <a:ext cx="5904127" cy="111600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prstClr val="white"/>
              </a:solidFill>
              <a:latin typeface="黑体"/>
              <a:ea typeface="黑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26578" y="306941"/>
            <a:ext cx="23388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000" dirty="0">
              <a:solidFill>
                <a:prstClr val="white"/>
              </a:solidFill>
              <a:latin typeface="黑体"/>
              <a:ea typeface="黑体"/>
            </a:endParaRPr>
          </a:p>
        </p:txBody>
      </p:sp>
      <p:sp>
        <p:nvSpPr>
          <p:cNvPr id="4" name="任意多边形 3"/>
          <p:cNvSpPr/>
          <p:nvPr/>
        </p:nvSpPr>
        <p:spPr>
          <a:xfrm rot="10800000">
            <a:off x="0" y="0"/>
            <a:ext cx="12192000" cy="1241919"/>
          </a:xfrm>
          <a:custGeom>
            <a:avLst/>
            <a:gdLst>
              <a:gd name="connsiteX0" fmla="*/ 9144000 w 9144000"/>
              <a:gd name="connsiteY0" fmla="*/ 1241919 h 1241919"/>
              <a:gd name="connsiteX1" fmla="*/ 0 w 9144000"/>
              <a:gd name="connsiteY1" fmla="*/ 1241919 h 1241919"/>
              <a:gd name="connsiteX2" fmla="*/ 0 w 9144000"/>
              <a:gd name="connsiteY2" fmla="*/ 1061919 h 1241919"/>
              <a:gd name="connsiteX3" fmla="*/ 1762992 w 9144000"/>
              <a:gd name="connsiteY3" fmla="*/ 1061919 h 1241919"/>
              <a:gd name="connsiteX4" fmla="*/ 4572000 w 9144000"/>
              <a:gd name="connsiteY4" fmla="*/ 0 h 1241919"/>
              <a:gd name="connsiteX5" fmla="*/ 7381007 w 9144000"/>
              <a:gd name="connsiteY5" fmla="*/ 1061919 h 1241919"/>
              <a:gd name="connsiteX6" fmla="*/ 9144000 w 9144000"/>
              <a:gd name="connsiteY6" fmla="*/ 1061919 h 124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1241919">
                <a:moveTo>
                  <a:pt x="9144000" y="1241919"/>
                </a:moveTo>
                <a:lnTo>
                  <a:pt x="0" y="1241919"/>
                </a:lnTo>
                <a:lnTo>
                  <a:pt x="0" y="1061919"/>
                </a:lnTo>
                <a:lnTo>
                  <a:pt x="1762992" y="1061919"/>
                </a:lnTo>
                <a:lnTo>
                  <a:pt x="4572000" y="0"/>
                </a:lnTo>
                <a:lnTo>
                  <a:pt x="7381007" y="1061919"/>
                </a:lnTo>
                <a:lnTo>
                  <a:pt x="9144000" y="1061919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prstClr val="white"/>
              </a:solidFill>
              <a:latin typeface="黑体"/>
              <a:ea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48258" y="105966"/>
            <a:ext cx="241495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CONTENS</a:t>
            </a:r>
            <a:endParaRPr lang="zh-CN" altLang="en-US" sz="3500" dirty="0">
              <a:solidFill>
                <a:prstClr val="white"/>
              </a:solidFill>
              <a:latin typeface="黑体"/>
              <a:ea typeface="黑体"/>
            </a:endParaRPr>
          </a:p>
        </p:txBody>
      </p:sp>
      <p:sp>
        <p:nvSpPr>
          <p:cNvPr id="10" name="KSO_Shape"/>
          <p:cNvSpPr>
            <a:spLocks/>
          </p:cNvSpPr>
          <p:nvPr/>
        </p:nvSpPr>
        <p:spPr bwMode="auto">
          <a:xfrm>
            <a:off x="2009775" y="5147786"/>
            <a:ext cx="1334873" cy="124372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defTabSz="914400">
              <a:defRPr/>
            </a:pPr>
            <a:endParaRPr lang="zh-CN" altLang="en-US">
              <a:solidFill>
                <a:srgbClr val="FFFFFF"/>
              </a:solidFill>
              <a:latin typeface="黑体"/>
              <a:ea typeface="黑体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0574" y="736908"/>
            <a:ext cx="9332008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 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一、循环神经网络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的历史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二、循环神经网络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前向过程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三、循环神经网络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反响过程以及出现的问题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三、长短期记忆人工神经网络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前向过程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五、长短期记忆人工神经网络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BPTT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的反向过程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六、长短期记忆人工神经网络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论文分享与应用介绍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七、长短期记忆人工神经网络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代码讲解效果演示</a:t>
            </a: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200000"/>
              </a:lnSpc>
              <a:defRPr/>
            </a:pPr>
            <a:endParaRPr lang="en-US" altLang="zh-CN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200000"/>
              </a:lnSpc>
              <a:defRPr/>
            </a:pP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576578"/>
            <a:ext cx="2412198" cy="2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8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5C6D112-156B-429C-852E-7047F0321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30" y="1261856"/>
            <a:ext cx="5850723" cy="332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5503C9-E235-4311-A96C-AAE3DEDBD0D4}"/>
              </a:ext>
            </a:extLst>
          </p:cNvPr>
          <p:cNvSpPr txBox="1"/>
          <p:nvPr/>
        </p:nvSpPr>
        <p:spPr>
          <a:xfrm>
            <a:off x="1824676" y="2692426"/>
            <a:ext cx="6671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8F6E34-B880-45FE-8DDC-2670981DE89B}"/>
              </a:ext>
            </a:extLst>
          </p:cNvPr>
          <p:cNvSpPr txBox="1"/>
          <p:nvPr/>
        </p:nvSpPr>
        <p:spPr>
          <a:xfrm>
            <a:off x="2589310" y="4098952"/>
            <a:ext cx="4475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513C62-05B8-4FB8-A958-B7D77868BCC2}"/>
              </a:ext>
            </a:extLst>
          </p:cNvPr>
          <p:cNvSpPr txBox="1"/>
          <p:nvPr/>
        </p:nvSpPr>
        <p:spPr>
          <a:xfrm>
            <a:off x="3470580" y="4098952"/>
            <a:ext cx="4828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FF1E11-2471-4CFB-81CA-49941A09C25A}"/>
              </a:ext>
            </a:extLst>
          </p:cNvPr>
          <p:cNvSpPr txBox="1"/>
          <p:nvPr/>
        </p:nvSpPr>
        <p:spPr>
          <a:xfrm>
            <a:off x="256916" y="3184220"/>
            <a:ext cx="15375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9FD625-01A4-4558-90BC-5AF7CF2AC594}"/>
              </a:ext>
            </a:extLst>
          </p:cNvPr>
          <p:cNvSpPr txBox="1"/>
          <p:nvPr/>
        </p:nvSpPr>
        <p:spPr>
          <a:xfrm>
            <a:off x="2885551" y="1830193"/>
            <a:ext cx="10678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93FD3-832D-49EF-900C-3CC936956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92" y="1079084"/>
            <a:ext cx="4953000" cy="38576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6C5566B-1A6A-40DF-8F22-0C8C35250EB5}"/>
              </a:ext>
            </a:extLst>
          </p:cNvPr>
          <p:cNvSpPr txBox="1"/>
          <p:nvPr/>
        </p:nvSpPr>
        <p:spPr>
          <a:xfrm>
            <a:off x="8675351" y="4414423"/>
            <a:ext cx="4475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070EAF-E606-4532-8A7A-9C1824628225}"/>
              </a:ext>
            </a:extLst>
          </p:cNvPr>
          <p:cNvSpPr txBox="1"/>
          <p:nvPr/>
        </p:nvSpPr>
        <p:spPr>
          <a:xfrm>
            <a:off x="2555127" y="3578320"/>
            <a:ext cx="10678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E0D1A0-F064-49C4-8713-B5325D3EFE46}"/>
              </a:ext>
            </a:extLst>
          </p:cNvPr>
          <p:cNvSpPr txBox="1"/>
          <p:nvPr/>
        </p:nvSpPr>
        <p:spPr>
          <a:xfrm>
            <a:off x="8445446" y="4098952"/>
            <a:ext cx="14436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41368B-B4BE-4462-8731-9A2EE06C7592}"/>
              </a:ext>
            </a:extLst>
          </p:cNvPr>
          <p:cNvSpPr txBox="1"/>
          <p:nvPr/>
        </p:nvSpPr>
        <p:spPr>
          <a:xfrm>
            <a:off x="8675351" y="3519555"/>
            <a:ext cx="10678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C108C0-C720-45EB-A451-8B572750C412}"/>
              </a:ext>
            </a:extLst>
          </p:cNvPr>
          <p:cNvSpPr txBox="1"/>
          <p:nvPr/>
        </p:nvSpPr>
        <p:spPr>
          <a:xfrm>
            <a:off x="6906645" y="3178312"/>
            <a:ext cx="15375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19BC71-DBC1-431F-8F51-1E34124337FF}"/>
              </a:ext>
            </a:extLst>
          </p:cNvPr>
          <p:cNvSpPr txBox="1"/>
          <p:nvPr/>
        </p:nvSpPr>
        <p:spPr>
          <a:xfrm>
            <a:off x="7892582" y="2820461"/>
            <a:ext cx="6671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1FF4AC-069C-46E9-8D5D-50D43E7C86FD}"/>
              </a:ext>
            </a:extLst>
          </p:cNvPr>
          <p:cNvSpPr txBox="1"/>
          <p:nvPr/>
        </p:nvSpPr>
        <p:spPr>
          <a:xfrm>
            <a:off x="9341386" y="1816885"/>
            <a:ext cx="10678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9E2635-64EB-4702-91B1-D53ED172460B}"/>
              </a:ext>
            </a:extLst>
          </p:cNvPr>
          <p:cNvSpPr txBox="1"/>
          <p:nvPr/>
        </p:nvSpPr>
        <p:spPr>
          <a:xfrm>
            <a:off x="10070198" y="4343233"/>
            <a:ext cx="4828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35701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493659"/>
            <a:ext cx="1219200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prstClr val="white"/>
              </a:solidFill>
              <a:latin typeface="黑体"/>
              <a:ea typeface="黑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93024" y="5430610"/>
            <a:ext cx="3005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000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人工智能与机器人研究所</a:t>
            </a:r>
            <a:endParaRPr lang="zh-CN" altLang="zh-CN" sz="2000" b="1" kern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44833" y="5868759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zh-CN" altLang="en-US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endParaRPr lang="zh-CN" altLang="en-US" dirty="0">
              <a:solidFill>
                <a:prstClr val="black"/>
              </a:solidFill>
              <a:latin typeface="黑体"/>
              <a:ea typeface="黑体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2"/>
            <a:ext cx="12192000" cy="10191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041004" y="2588269"/>
            <a:ext cx="8109992" cy="14219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</a:pPr>
            <a:r>
              <a:rPr lang="zh-CN" altLang="en-US" sz="7200" b="1" kern="100" dirty="0">
                <a:solidFill>
                  <a:srgbClr val="1557AE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谢谢！</a:t>
            </a:r>
            <a:endParaRPr lang="zh-CN" altLang="zh-CN" sz="7200" b="1" kern="100" dirty="0">
              <a:solidFill>
                <a:srgbClr val="1557AE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0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199170" y="310579"/>
            <a:ext cx="33874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1.Why ? RNN?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3" name="AutoShape 2" descr="http://mmbiz.qpic.cn/mmbiz_jpg/wibWV1DB7tWIPpT82BYEElk8pl411jsm4BVF2lBAMkvvH0ibf1FjDkrVZcPRFUOB5mY7nc9dcACsoldPwXGL54kA/640?wx_fmt=jpeg&amp;tp=webp&amp;wxfrom=5&amp;wx_lazy=1">
            <a:extLst>
              <a:ext uri="{FF2B5EF4-FFF2-40B4-BE49-F238E27FC236}">
                <a16:creationId xmlns:a16="http://schemas.microsoft.com/office/drawing/2014/main" id="{E3230537-58EE-4886-BF26-0A6B72853C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705678"/>
            <a:ext cx="4287078" cy="42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 descr="图片包含 墙壁&#10;&#10;已生成极高可信度的说明">
            <a:extLst>
              <a:ext uri="{FF2B5EF4-FFF2-40B4-BE49-F238E27FC236}">
                <a16:creationId xmlns:a16="http://schemas.microsoft.com/office/drawing/2014/main" id="{A99CDC65-8D81-41E9-8501-955EC3BD5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91" y="2126793"/>
            <a:ext cx="1551806" cy="963753"/>
          </a:xfrm>
          <a:prstGeom prst="rect">
            <a:avLst/>
          </a:prstGeom>
        </p:spPr>
      </p:pic>
      <p:pic>
        <p:nvPicPr>
          <p:cNvPr id="14" name="图片 13" descr="图片包含 物体, 自动机, 天空, 就坐&#10;&#10;已生成极高可信度的说明">
            <a:extLst>
              <a:ext uri="{FF2B5EF4-FFF2-40B4-BE49-F238E27FC236}">
                <a16:creationId xmlns:a16="http://schemas.microsoft.com/office/drawing/2014/main" id="{51414FFB-E687-4C9C-AE35-547F8FE7A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9" y="1897523"/>
            <a:ext cx="1193023" cy="1193023"/>
          </a:xfrm>
          <a:prstGeom prst="rect">
            <a:avLst/>
          </a:prstGeom>
        </p:spPr>
      </p:pic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4A37BC16-DC67-4B56-98DE-66D913E2F90A}"/>
              </a:ext>
            </a:extLst>
          </p:cNvPr>
          <p:cNvSpPr/>
          <p:nvPr/>
        </p:nvSpPr>
        <p:spPr>
          <a:xfrm>
            <a:off x="3447480" y="1059313"/>
            <a:ext cx="2057644" cy="1170007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6F39D62-6BF2-44E9-93BB-97ADBFD4FFA5}"/>
              </a:ext>
            </a:extLst>
          </p:cNvPr>
          <p:cNvSpPr txBox="1"/>
          <p:nvPr/>
        </p:nvSpPr>
        <p:spPr>
          <a:xfrm>
            <a:off x="3447480" y="1286702"/>
            <a:ext cx="216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 had cleared my car.</a:t>
            </a:r>
          </a:p>
          <a:p>
            <a:r>
              <a:rPr lang="en-US" altLang="zh-CN" dirty="0"/>
              <a:t>I had my car cleared.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CB36A8-34A2-44B5-A093-C8D13BCD3E65}"/>
              </a:ext>
            </a:extLst>
          </p:cNvPr>
          <p:cNvSpPr txBox="1"/>
          <p:nvPr/>
        </p:nvSpPr>
        <p:spPr>
          <a:xfrm>
            <a:off x="5505124" y="1459580"/>
            <a:ext cx="5300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Human(input):how are you? </a:t>
            </a:r>
          </a:p>
          <a:p>
            <a:r>
              <a:rPr lang="en-US" altLang="zh-CN" sz="3200" dirty="0"/>
              <a:t>AI(output): I am fine, and you?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34DF6CE-80C1-40A7-BE52-F36DD21ED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68" y="3860411"/>
            <a:ext cx="4511779" cy="251779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8781F9F-80F3-4F9E-A0F2-F4FF06CD4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26" y="4330768"/>
            <a:ext cx="5867400" cy="8667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326448E-7496-4AFC-B166-6BC023408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357" y="2824479"/>
            <a:ext cx="952500" cy="1438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FC21B92-A096-4F5B-B92C-96AB19378C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6826" y="5119309"/>
            <a:ext cx="6000750" cy="6858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E16E5CA-8D40-4970-BF67-05BBDD49CF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2551" y="5714468"/>
            <a:ext cx="5915025" cy="7524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EB039A9-0BB9-48F5-865D-3070CCBEFE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9961" y="2795260"/>
            <a:ext cx="5081724" cy="150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01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199170" y="310579"/>
            <a:ext cx="33874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1.Why ? RNN?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3" name="AutoShape 2" descr="http://mmbiz.qpic.cn/mmbiz_jpg/wibWV1DB7tWIPpT82BYEElk8pl411jsm4BVF2lBAMkvvH0ibf1FjDkrVZcPRFUOB5mY7nc9dcACsoldPwXGL54kA/640?wx_fmt=jpeg&amp;tp=webp&amp;wxfrom=5&amp;wx_lazy=1">
            <a:extLst>
              <a:ext uri="{FF2B5EF4-FFF2-40B4-BE49-F238E27FC236}">
                <a16:creationId xmlns:a16="http://schemas.microsoft.com/office/drawing/2014/main" id="{E3230537-58EE-4886-BF26-0A6B72853C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705678"/>
            <a:ext cx="4287078" cy="42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CE0395-5F5E-40A0-8F1D-13E2793BF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417694"/>
            <a:ext cx="2362200" cy="19431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EA9CA00-E016-497D-A306-3EF8AD871607}"/>
              </a:ext>
            </a:extLst>
          </p:cNvPr>
          <p:cNvCxnSpPr/>
          <p:nvPr/>
        </p:nvCxnSpPr>
        <p:spPr>
          <a:xfrm flipV="1">
            <a:off x="3233530" y="1577009"/>
            <a:ext cx="2107096" cy="108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文字&#10;&#10;已生成极高可信度的说明">
            <a:extLst>
              <a:ext uri="{FF2B5EF4-FFF2-40B4-BE49-F238E27FC236}">
                <a16:creationId xmlns:a16="http://schemas.microsoft.com/office/drawing/2014/main" id="{B21B62C1-562C-4151-90DD-1F44A669D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1" y="61657"/>
            <a:ext cx="4321011" cy="32878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25AF5F-6C64-47DA-979D-377117339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027" y="4116823"/>
            <a:ext cx="2384163" cy="2310965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76E9466-FC4C-4555-8228-81045F8312F2}"/>
              </a:ext>
            </a:extLst>
          </p:cNvPr>
          <p:cNvCxnSpPr>
            <a:cxnSpLocks/>
          </p:cNvCxnSpPr>
          <p:nvPr/>
        </p:nvCxnSpPr>
        <p:spPr>
          <a:xfrm>
            <a:off x="3390071" y="3892827"/>
            <a:ext cx="2387877" cy="149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955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199170" y="310579"/>
            <a:ext cx="60532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的历史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C9E9A6F-27ED-410A-8108-735A2DA6B1AE}"/>
              </a:ext>
            </a:extLst>
          </p:cNvPr>
          <p:cNvSpPr/>
          <p:nvPr/>
        </p:nvSpPr>
        <p:spPr>
          <a:xfrm>
            <a:off x="400679" y="1521551"/>
            <a:ext cx="6920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1982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J.Hopfield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Hopfield networks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mmbiz.qpic.cn/mmbiz_jpg/wibWV1DB7tWIPpT82BYEElk8pl411jsm4BVF2lBAMkvvH0ibf1FjDkrVZcPRFUOB5mY7nc9dcACsoldPwXGL54kA/640?wx_fmt=jpeg&amp;tp=webp&amp;wxfrom=5&amp;wx_lazy=1">
            <a:extLst>
              <a:ext uri="{FF2B5EF4-FFF2-40B4-BE49-F238E27FC236}">
                <a16:creationId xmlns:a16="http://schemas.microsoft.com/office/drawing/2014/main" id="{E3230537-58EE-4886-BF26-0A6B72853C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705678"/>
            <a:ext cx="4287078" cy="42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9D179C8-EA2E-4E73-A248-1D194E563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0" y="2547857"/>
            <a:ext cx="3496560" cy="36396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72E9754-7CAE-4FBC-8BBF-DA79CE441D46}"/>
              </a:ext>
            </a:extLst>
          </p:cNvPr>
          <p:cNvSpPr/>
          <p:nvPr/>
        </p:nvSpPr>
        <p:spPr>
          <a:xfrm>
            <a:off x="4932583" y="2317024"/>
            <a:ext cx="1693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实现困难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303D07-5172-41C2-88D8-72775DB88826}"/>
              </a:ext>
            </a:extLst>
          </p:cNvPr>
          <p:cNvSpPr/>
          <p:nvPr/>
        </p:nvSpPr>
        <p:spPr>
          <a:xfrm>
            <a:off x="4932583" y="2718567"/>
            <a:ext cx="3847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收敛到错误的局部极小值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E1989B-D9CC-432B-8BDA-09A8828F61F0}"/>
              </a:ext>
            </a:extLst>
          </p:cNvPr>
          <p:cNvSpPr/>
          <p:nvPr/>
        </p:nvSpPr>
        <p:spPr>
          <a:xfrm>
            <a:off x="4932583" y="3144669"/>
            <a:ext cx="6479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/>
              <a:t> </a:t>
            </a:r>
            <a:r>
              <a:rPr lang="en-US" altLang="zh-CN" sz="2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Hopfiled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网络也提供了模拟人类记忆的模型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D2EEA0-27AF-45CE-9CA5-24778FC8918C}"/>
              </a:ext>
            </a:extLst>
          </p:cNvPr>
          <p:cNvSpPr/>
          <p:nvPr/>
        </p:nvSpPr>
        <p:spPr>
          <a:xfrm>
            <a:off x="4932583" y="3570771"/>
            <a:ext cx="4632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altLang="zh-CN" dirty="0"/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Hopfield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网络的单元是二元的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6FFC0B-60A0-45D8-8659-4CF18F26C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23" y="4367473"/>
            <a:ext cx="3880929" cy="2079975"/>
          </a:xfrm>
          <a:prstGeom prst="rect">
            <a:avLst/>
          </a:prstGeom>
        </p:spPr>
      </p:pic>
      <p:pic>
        <p:nvPicPr>
          <p:cNvPr id="13" name="图片 12" descr="图片包含 动物, 节肢动物, 无脊椎动物&#10;&#10;已生成极高可信度的说明">
            <a:extLst>
              <a:ext uri="{FF2B5EF4-FFF2-40B4-BE49-F238E27FC236}">
                <a16:creationId xmlns:a16="http://schemas.microsoft.com/office/drawing/2014/main" id="{F016E45B-C76D-4605-AB40-B1F87D3AD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75" y="4278698"/>
            <a:ext cx="3259051" cy="21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7216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199170" y="310579"/>
            <a:ext cx="60532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的历史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C9E9A6F-27ED-410A-8108-735A2DA6B1AE}"/>
              </a:ext>
            </a:extLst>
          </p:cNvPr>
          <p:cNvSpPr/>
          <p:nvPr/>
        </p:nvSpPr>
        <p:spPr>
          <a:xfrm>
            <a:off x="400679" y="1521551"/>
            <a:ext cx="5787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1986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年和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Michael Jordan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Jeﬀery Elman</a:t>
            </a:r>
          </a:p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分别提出了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Jordan Network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ElmanNetwork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http://mmbiz.qpic.cn/mmbiz_jpg/wibWV1DB7tWIPpT82BYEElk8pl411jsm4BVF2lBAMkvvH0ibf1FjDkrVZcPRFUOB5mY7nc9dcACsoldPwXGL54kA/640?wx_fmt=jpeg&amp;tp=webp&amp;wxfrom=5&amp;wx_lazy=1">
            <a:extLst>
              <a:ext uri="{FF2B5EF4-FFF2-40B4-BE49-F238E27FC236}">
                <a16:creationId xmlns:a16="http://schemas.microsoft.com/office/drawing/2014/main" id="{E3230537-58EE-4886-BF26-0A6B72853C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705678"/>
            <a:ext cx="4287078" cy="42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0B3EA5-CEF4-4A8C-97DC-F5A36870B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34" y="2167882"/>
            <a:ext cx="7369966" cy="2604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07B7BB6-7209-48EB-AE7F-1C510162FF79}"/>
                  </a:ext>
                </a:extLst>
              </p:cNvPr>
              <p:cNvSpPr/>
              <p:nvPr/>
            </p:nvSpPr>
            <p:spPr>
              <a:xfrm>
                <a:off x="259134" y="4802428"/>
                <a:ext cx="4471737" cy="1418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Jordan </a:t>
                </a:r>
                <a:r>
                  <a:rPr lang="en-US" altLang="zh-CN" b="1" dirty="0" err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Networkm</a:t>
                </a:r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的模型如下</a:t>
                </a:r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状态与输出的表达式为</a:t>
                </a:r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07B7BB6-7209-48EB-AE7F-1C510162F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34" y="4802428"/>
                <a:ext cx="4471737" cy="1418850"/>
              </a:xfrm>
              <a:prstGeom prst="rect">
                <a:avLst/>
              </a:prstGeom>
              <a:blipFill>
                <a:blip r:embed="rId5"/>
                <a:stretch>
                  <a:fillRect l="-1228" t="-2575" b="-3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64A6094-EC22-473C-BB61-908F4048FC6F}"/>
                  </a:ext>
                </a:extLst>
              </p:cNvPr>
              <p:cNvSpPr/>
              <p:nvPr/>
            </p:nvSpPr>
            <p:spPr>
              <a:xfrm>
                <a:off x="4730871" y="4772433"/>
                <a:ext cx="4517455" cy="1418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ElmanNetwork</a:t>
                </a:r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的模型如下</a:t>
                </a:r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状态与输出的表达式为</a:t>
                </a:r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𝜹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64A6094-EC22-473C-BB61-908F4048F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1" y="4772433"/>
                <a:ext cx="4517455" cy="1418850"/>
              </a:xfrm>
              <a:prstGeom prst="rect">
                <a:avLst/>
              </a:prstGeom>
              <a:blipFill>
                <a:blip r:embed="rId6"/>
                <a:stretch>
                  <a:fillRect l="-1080" t="-2575" b="-3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83671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199170" y="310579"/>
            <a:ext cx="60532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的历史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C9E9A6F-27ED-410A-8108-735A2DA6B1AE}"/>
              </a:ext>
            </a:extLst>
          </p:cNvPr>
          <p:cNvSpPr/>
          <p:nvPr/>
        </p:nvSpPr>
        <p:spPr>
          <a:xfrm>
            <a:off x="400679" y="1521551"/>
            <a:ext cx="8680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1997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/>
              <a:t> 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Hochreiter and Schmidhuber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提出了长短期记忆人工神经网络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F15044-72DE-4CAC-B42D-55DAC9964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4" y="2093164"/>
            <a:ext cx="4966204" cy="324981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CCBDCC5-452E-402E-BC82-AC7B4BB6C669}"/>
              </a:ext>
            </a:extLst>
          </p:cNvPr>
          <p:cNvSpPr/>
          <p:nvPr/>
        </p:nvSpPr>
        <p:spPr>
          <a:xfrm>
            <a:off x="5156518" y="2093164"/>
            <a:ext cx="54480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1.2007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年，谷歌的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 Grave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一篇论文使得该模型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用在了语音识别上表现优良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门的创新性提出有效解决了梯度消失与梯度爆炸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后面会讲到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在序列的处理上表现十分优越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5190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65021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前向过程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pic>
        <p:nvPicPr>
          <p:cNvPr id="4" name="图片 3" descr="图片包含 风向标, 天空&#10;&#10;已生成高可信度的说明">
            <a:extLst>
              <a:ext uri="{FF2B5EF4-FFF2-40B4-BE49-F238E27FC236}">
                <a16:creationId xmlns:a16="http://schemas.microsoft.com/office/drawing/2014/main" id="{90183978-0776-4503-A7EC-37422E7417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84" y="1341510"/>
            <a:ext cx="4826746" cy="197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04244C-0393-460F-B0E6-871D029F4BD2}"/>
                  </a:ext>
                </a:extLst>
              </p:cNvPr>
              <p:cNvSpPr txBox="1"/>
              <p:nvPr/>
            </p:nvSpPr>
            <p:spPr>
              <a:xfrm>
                <a:off x="1097849" y="3942336"/>
                <a:ext cx="4826746" cy="252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输入序列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,⋯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𝑻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输出序列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,⋯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𝑻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的计算公式为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𝑯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𝒉𝒙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𝒉𝒉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𝒚𝒉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04244C-0393-460F-B0E6-871D029F4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49" y="3942336"/>
                <a:ext cx="4826746" cy="2528897"/>
              </a:xfrm>
              <a:prstGeom prst="rect">
                <a:avLst/>
              </a:prstGeom>
              <a:blipFill>
                <a:blip r:embed="rId5"/>
                <a:stretch>
                  <a:fillRect l="-1010" t="-1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D0986B6-F255-4AFA-A6E4-3E1D894C2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95" y="1042921"/>
            <a:ext cx="5550043" cy="2275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78EF72-E6E0-404D-87B1-C096F4DDBD26}"/>
                  </a:ext>
                </a:extLst>
              </p:cNvPr>
              <p:cNvSpPr txBox="1"/>
              <p:nvPr/>
            </p:nvSpPr>
            <p:spPr>
              <a:xfrm>
                <a:off x="6141493" y="4036003"/>
                <a:ext cx="4913194" cy="2214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在一般情况下误差函数计算公式为</a:t>
                </a: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𝑷𝒓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𝑷𝒓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𝒍𝒐𝒈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𝑷𝒓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78EF72-E6E0-404D-87B1-C096F4DDB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493" y="4036003"/>
                <a:ext cx="4913194" cy="2214965"/>
              </a:xfrm>
              <a:prstGeom prst="rect">
                <a:avLst/>
              </a:prstGeom>
              <a:blipFill>
                <a:blip r:embed="rId7"/>
                <a:stretch>
                  <a:fillRect l="-993" t="-1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45754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1220124" y="334738"/>
            <a:ext cx="9733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反向过程以及出现的问题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683182"/>
            <a:ext cx="1581150" cy="174817"/>
          </a:xfrm>
          <a:prstGeom prst="rect">
            <a:avLst/>
          </a:prstGeom>
        </p:spPr>
      </p:pic>
      <p:pic>
        <p:nvPicPr>
          <p:cNvPr id="4" name="图片 3" descr="图片包含 风向标, 天空&#10;&#10;已生成高可信度的说明">
            <a:extLst>
              <a:ext uri="{FF2B5EF4-FFF2-40B4-BE49-F238E27FC236}">
                <a16:creationId xmlns:a16="http://schemas.microsoft.com/office/drawing/2014/main" id="{90183978-0776-4503-A7EC-37422E7417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4" y="1776901"/>
            <a:ext cx="4826746" cy="1976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04244C-0393-460F-B0E6-871D029F4BD2}"/>
                  </a:ext>
                </a:extLst>
              </p:cNvPr>
              <p:cNvSpPr txBox="1"/>
              <p:nvPr/>
            </p:nvSpPr>
            <p:spPr>
              <a:xfrm>
                <a:off x="276574" y="3612203"/>
                <a:ext cx="11094152" cy="3823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误差函数为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梯度计算公式为：</a:t>
                </a:r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𝒚𝒉</m:t>
                            </m:r>
                          </m:sup>
                        </m:sSup>
                      </m:den>
                    </m:f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</m:num>
                      <m:den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𝒚𝒉</m:t>
                            </m:r>
                          </m:sup>
                        </m:sSup>
                      </m:den>
                    </m:f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𝒉𝒙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𝒉𝒉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sup>
                        </m:sSup>
                      </m:den>
                    </m:f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𝑻</m:t>
                        </m:r>
                      </m:sup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𝑳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nary>
                              <m:naryPr>
                                <m:chr m:val="∏"/>
                                <m:ctrlPr>
                                  <a:rPr lang="en-US" altLang="zh-CN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𝑻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𝝏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𝑳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𝝏</m:t>
                                        </m:r>
                                        <m:r>
                                          <a:rPr lang="en-US" altLang="zh-CN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nary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𝒚𝒉</m:t>
                            </m:r>
                          </m:sup>
                        </m:s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𝒉𝒙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𝒉𝒉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400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sup>
                        </m:sSup>
                      </m:den>
                    </m:f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𝑻</m:t>
                        </m:r>
                      </m:sup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𝑳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nary>
                          <m:naryPr>
                            <m:chr m:val="∏"/>
                            <m:ctrlP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𝑻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𝑳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𝝏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𝒕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𝒚𝒉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𝒉𝒙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𝒉𝒉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2400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zh-CN" alt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sub>
                        </m:sSub>
                      </m:den>
                    </m:f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</m:num>
                      <m:den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sub>
                        </m:sSub>
                      </m:den>
                    </m:f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sz="2400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04244C-0393-460F-B0E6-871D029F4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4" y="3612203"/>
                <a:ext cx="11094152" cy="3823867"/>
              </a:xfrm>
              <a:prstGeom prst="rect">
                <a:avLst/>
              </a:prstGeom>
              <a:blipFill>
                <a:blip r:embed="rId5"/>
                <a:stretch>
                  <a:fillRect l="-440" t="-1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F4A51AC-EA74-4BB2-9F99-AD14D6512FE0}"/>
                  </a:ext>
                </a:extLst>
              </p:cNvPr>
              <p:cNvSpPr/>
              <p:nvPr/>
            </p:nvSpPr>
            <p:spPr>
              <a:xfrm>
                <a:off x="276574" y="1024700"/>
                <a:ext cx="4469300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前向</m:t>
                      </m:r>
                      <m:r>
                        <a:rPr lang="zh-CN" alt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运算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𝑯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𝒉𝒙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𝒉𝒉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𝒚𝒉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F4A51AC-EA74-4BB2-9F99-AD14D6512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4" y="1024700"/>
                <a:ext cx="4469300" cy="811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4D4BB3-3956-444E-91C0-DACE205554C0}"/>
                  </a:ext>
                </a:extLst>
              </p:cNvPr>
              <p:cNvSpPr txBox="1"/>
              <p:nvPr/>
            </p:nvSpPr>
            <p:spPr>
              <a:xfrm>
                <a:off x="4974470" y="1041238"/>
                <a:ext cx="11094152" cy="2623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梯度消失：</a:t>
                </a:r>
                <a:endPara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sup>
                        </m:sSup>
                      </m:den>
                    </m:f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𝑳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𝒚𝒉</m:t>
                            </m:r>
                          </m:sup>
                        </m:s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𝒉𝒙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𝒉𝒉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400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sup>
                        </m:sSup>
                      </m:den>
                    </m:f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𝑳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𝒚𝒉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𝑯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𝒉𝒙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𝒉𝒉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2400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𝒚𝒉</m:t>
                        </m:r>
                      </m:sup>
                    </m:sSup>
                    <m:r>
                      <a:rPr lang="en-US" altLang="zh-CN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𝒉𝒉</m:t>
                            </m:r>
                          </m:sup>
                        </m:sSup>
                      </m:den>
                    </m:f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endParaRPr lang="en-US" altLang="zh-CN" sz="2400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  <a:p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𝒚𝒉</m:t>
                        </m:r>
                      </m:sup>
                    </m:sSup>
                    <m:r>
                      <a:rPr lang="en-US" altLang="zh-CN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𝒉𝒉</m:t>
                            </m:r>
                          </m:sup>
                        </m:sSup>
                      </m:den>
                    </m:f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∞</m:t>
                    </m:r>
                  </m:oMath>
                </a14:m>
                <a:endParaRPr lang="en-US" altLang="zh-CN" sz="2400" b="1" dirty="0">
                  <a:solidFill>
                    <a:srgbClr val="0070C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4D4BB3-3956-444E-91C0-DACE20555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70" y="1041238"/>
                <a:ext cx="11094152" cy="2623539"/>
              </a:xfrm>
              <a:prstGeom prst="rect">
                <a:avLst/>
              </a:prstGeom>
              <a:blipFill>
                <a:blip r:embed="rId7"/>
                <a:stretch>
                  <a:fillRect l="-824" t="-1395" b="-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直角上 7">
            <a:extLst>
              <a:ext uri="{FF2B5EF4-FFF2-40B4-BE49-F238E27FC236}">
                <a16:creationId xmlns:a16="http://schemas.microsoft.com/office/drawing/2014/main" id="{48960766-FC23-467F-AF18-0CA63C018212}"/>
              </a:ext>
            </a:extLst>
          </p:cNvPr>
          <p:cNvSpPr/>
          <p:nvPr/>
        </p:nvSpPr>
        <p:spPr>
          <a:xfrm>
            <a:off x="7444702" y="3148791"/>
            <a:ext cx="4713027" cy="120971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DAEB76-C326-420D-8E18-20849F91D6C5}"/>
              </a:ext>
            </a:extLst>
          </p:cNvPr>
          <p:cNvSpPr txBox="1"/>
          <p:nvPr/>
        </p:nvSpPr>
        <p:spPr>
          <a:xfrm>
            <a:off x="6133589" y="3612203"/>
            <a:ext cx="13111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</a:t>
            </a:r>
            <a:endParaRPr lang="zh-CN" altLang="en-US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C26EC5-4DB3-46CC-8738-426415560334}"/>
              </a:ext>
            </a:extLst>
          </p:cNvPr>
          <p:cNvSpPr txBox="1"/>
          <p:nvPr/>
        </p:nvSpPr>
        <p:spPr>
          <a:xfrm>
            <a:off x="7819414" y="3626367"/>
            <a:ext cx="1311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8730BA-0654-417D-96F6-DF0EB97F4CCF}"/>
              </a:ext>
            </a:extLst>
          </p:cNvPr>
          <p:cNvSpPr txBox="1"/>
          <p:nvPr/>
        </p:nvSpPr>
        <p:spPr>
          <a:xfrm>
            <a:off x="11223469" y="3851300"/>
            <a:ext cx="1311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</a:t>
            </a:r>
            <a:endParaRPr lang="zh-CN" altLang="en-US" sz="9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4F9FC8-5D59-4F16-9A9A-C6FD21927180}"/>
              </a:ext>
            </a:extLst>
          </p:cNvPr>
          <p:cNvSpPr txBox="1"/>
          <p:nvPr/>
        </p:nvSpPr>
        <p:spPr>
          <a:xfrm>
            <a:off x="9749162" y="3696841"/>
            <a:ext cx="131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06984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2822</TotalTime>
  <Words>1362</Words>
  <Application>Microsoft Office PowerPoint</Application>
  <PresentationFormat>宽屏</PresentationFormat>
  <Paragraphs>184</Paragraphs>
  <Slides>21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Helvetica Neue</vt:lpstr>
      <vt:lpstr>等线</vt:lpstr>
      <vt:lpstr>黑体</vt:lpstr>
      <vt:lpstr>隶书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MSYQ</dc:creator>
  <cp:lastModifiedBy>lenovo</cp:lastModifiedBy>
  <cp:revision>126</cp:revision>
  <dcterms:created xsi:type="dcterms:W3CDTF">2017-06-19T13:14:27Z</dcterms:created>
  <dcterms:modified xsi:type="dcterms:W3CDTF">2017-08-13T12:29:03Z</dcterms:modified>
</cp:coreProperties>
</file>